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8" r:id="rId5"/>
    <p:sldId id="270" r:id="rId6"/>
    <p:sldId id="286" r:id="rId7"/>
    <p:sldId id="287" r:id="rId8"/>
    <p:sldId id="281" r:id="rId9"/>
    <p:sldId id="279" r:id="rId10"/>
    <p:sldId id="285" r:id="rId11"/>
    <p:sldId id="288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7949" autoAdjust="0"/>
  </p:normalViewPr>
  <p:slideViewPr>
    <p:cSldViewPr snapToGrid="0" showGuides="1">
      <p:cViewPr varScale="1">
        <p:scale>
          <a:sx n="112" d="100"/>
          <a:sy n="112" d="100"/>
        </p:scale>
        <p:origin x="102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10/8/2020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8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71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7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57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58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390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10/8/2020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healthconsortium.net/munresources/onlineenrollment" TargetMode="External"/><Relationship Id="rId4" Type="http://schemas.openxmlformats.org/officeDocument/2006/relationships/hyperlink" Target="healthconsortium.ne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F3D4D58-F018-40BD-99AC-29C9D0ECBF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452" r="1452"/>
          <a:stretch>
            <a:fillRect/>
          </a:stretch>
        </p:blipFill>
        <p:spPr/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5D9C2E08-CCF3-4724-A773-E831E7E725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consortium@Tompkins-co.ORG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CA8632-4F0C-4735-A646-F6D87C6453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www.healthconsortium.net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6228ECE-AC25-42EB-AF25-5C2AFE7275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alphaModFix/>
          </a:blip>
          <a:srcRect l="2844" r="-7" b="-7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3571AF8-525D-48FA-A151-723B11976A60}"/>
              </a:ext>
            </a:extLst>
          </p:cNvPr>
          <p:cNvSpPr txBox="1">
            <a:spLocks/>
          </p:cNvSpPr>
          <p:nvPr/>
        </p:nvSpPr>
        <p:spPr>
          <a:xfrm>
            <a:off x="412528" y="914732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i="1" dirty="0">
                <a:latin typeface="+mn-lt"/>
              </a:rPr>
              <a:t>2020 Premium holiday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CCD89F3-8C28-4158-8C5F-D968578AB31C}"/>
              </a:ext>
            </a:extLst>
          </p:cNvPr>
          <p:cNvSpPr txBox="1">
            <a:spLocks/>
          </p:cNvSpPr>
          <p:nvPr/>
        </p:nvSpPr>
        <p:spPr>
          <a:xfrm>
            <a:off x="412528" y="1719857"/>
            <a:ext cx="8715247" cy="1743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b="1" dirty="0"/>
          </a:p>
          <a:p>
            <a:pPr marL="0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6228ECE-AC25-42EB-AF25-5C2AFE7275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alphaModFix/>
          </a:blip>
          <a:srcRect l="2844" r="-7" b="-7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3571AF8-525D-48FA-A151-723B11976A60}"/>
              </a:ext>
            </a:extLst>
          </p:cNvPr>
          <p:cNvSpPr txBox="1">
            <a:spLocks/>
          </p:cNvSpPr>
          <p:nvPr/>
        </p:nvSpPr>
        <p:spPr>
          <a:xfrm>
            <a:off x="412528" y="914732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i="1" dirty="0">
                <a:latin typeface="+mn-lt"/>
              </a:rPr>
              <a:t>2021 Premium Rates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CCD89F3-8C28-4158-8C5F-D968578AB31C}"/>
              </a:ext>
            </a:extLst>
          </p:cNvPr>
          <p:cNvSpPr txBox="1">
            <a:spLocks/>
          </p:cNvSpPr>
          <p:nvPr/>
        </p:nvSpPr>
        <p:spPr>
          <a:xfrm>
            <a:off x="412528" y="1719857"/>
            <a:ext cx="8715247" cy="1743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b="1" dirty="0"/>
          </a:p>
          <a:p>
            <a:pPr marL="0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61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6228ECE-AC25-42EB-AF25-5C2AFE7275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alphaModFix/>
          </a:blip>
          <a:srcRect l="2844" r="-7" b="-7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3571AF8-525D-48FA-A151-723B11976A60}"/>
              </a:ext>
            </a:extLst>
          </p:cNvPr>
          <p:cNvSpPr txBox="1">
            <a:spLocks/>
          </p:cNvSpPr>
          <p:nvPr/>
        </p:nvSpPr>
        <p:spPr>
          <a:xfrm>
            <a:off x="412528" y="914732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i="1" dirty="0">
                <a:latin typeface="+mn-lt"/>
              </a:rPr>
              <a:t>2021 Plan changes and summary plan descriptions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CCD89F3-8C28-4158-8C5F-D968578AB31C}"/>
              </a:ext>
            </a:extLst>
          </p:cNvPr>
          <p:cNvSpPr txBox="1">
            <a:spLocks/>
          </p:cNvSpPr>
          <p:nvPr/>
        </p:nvSpPr>
        <p:spPr>
          <a:xfrm>
            <a:off x="412528" y="1719857"/>
            <a:ext cx="8715247" cy="1743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b="1" dirty="0"/>
          </a:p>
          <a:p>
            <a:pPr marL="0"/>
            <a:endParaRPr lang="en-US" sz="2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854729-F98F-4AD3-9170-D1445B822047}"/>
              </a:ext>
            </a:extLst>
          </p:cNvPr>
          <p:cNvSpPr txBox="1"/>
          <p:nvPr/>
        </p:nvSpPr>
        <p:spPr>
          <a:xfrm>
            <a:off x="620784" y="4941550"/>
            <a:ext cx="6090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Local Level Plan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F1F58-5593-426A-86E6-C7D132B60808}"/>
              </a:ext>
            </a:extLst>
          </p:cNvPr>
          <p:cNvSpPr txBox="1"/>
          <p:nvPr/>
        </p:nvSpPr>
        <p:spPr>
          <a:xfrm>
            <a:off x="620784" y="3624240"/>
            <a:ext cx="6090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Government Mandated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594EC-A6EE-4E6E-8D6B-E6F4499847AB}"/>
              </a:ext>
            </a:extLst>
          </p:cNvPr>
          <p:cNvSpPr txBox="1"/>
          <p:nvPr/>
        </p:nvSpPr>
        <p:spPr>
          <a:xfrm>
            <a:off x="689295" y="2392695"/>
            <a:ext cx="6090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Board Approved</a:t>
            </a:r>
          </a:p>
        </p:txBody>
      </p:sp>
    </p:spTree>
    <p:extLst>
      <p:ext uri="{BB962C8B-B14F-4D97-AF65-F5344CB8AC3E}">
        <p14:creationId xmlns:p14="http://schemas.microsoft.com/office/powerpoint/2010/main" val="199582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94" y="466432"/>
            <a:ext cx="7474172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i="1" dirty="0"/>
              <a:t>Online &amp; consortium</a:t>
            </a:r>
            <a:br>
              <a:rPr lang="en-US" sz="4400" i="1" dirty="0"/>
            </a:br>
            <a:r>
              <a:rPr lang="en-US" sz="4400" i="1" dirty="0"/>
              <a:t>ENROLLMENT: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94" y="1304076"/>
            <a:ext cx="8715247" cy="1743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/>
              <a:t>Initial:</a:t>
            </a:r>
          </a:p>
          <a:p>
            <a:pPr marL="0"/>
            <a:endParaRPr lang="en-US" sz="2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6228ECE-AC25-42EB-AF25-5C2AFE7275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alphaModFix/>
          </a:blip>
          <a:srcRect l="2844" r="-7" b="-7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CCD89F3-8C28-4158-8C5F-D968578AB31C}"/>
              </a:ext>
            </a:extLst>
          </p:cNvPr>
          <p:cNvSpPr txBox="1">
            <a:spLocks/>
          </p:cNvSpPr>
          <p:nvPr/>
        </p:nvSpPr>
        <p:spPr>
          <a:xfrm>
            <a:off x="459094" y="4499084"/>
            <a:ext cx="8715247" cy="1743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Yearly OPEN ENROLLMENT:</a:t>
            </a:r>
          </a:p>
          <a:p>
            <a:pPr marL="0"/>
            <a:endParaRPr lang="en-US" sz="2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761D5E-58A4-41DD-9B1A-C228B0B6309C}"/>
              </a:ext>
            </a:extLst>
          </p:cNvPr>
          <p:cNvSpPr txBox="1"/>
          <p:nvPr/>
        </p:nvSpPr>
        <p:spPr>
          <a:xfrm>
            <a:off x="3766941" y="4987103"/>
            <a:ext cx="5148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enrollment takes place in November and is effective in January of the following year. This is when people can make any major changes.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5E4D59-B771-4972-B61F-A00608BAC009}"/>
              </a:ext>
            </a:extLst>
          </p:cNvPr>
          <p:cNvSpPr txBox="1"/>
          <p:nvPr/>
        </p:nvSpPr>
        <p:spPr>
          <a:xfrm>
            <a:off x="1520697" y="1791995"/>
            <a:ext cx="678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Enrollment of your staff is either done by your municipality or someone from the Consortium can assist.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3EFC3C-D4CC-41F6-82F3-0461F898857B}"/>
              </a:ext>
            </a:extLst>
          </p:cNvPr>
          <p:cNvSpPr txBox="1"/>
          <p:nvPr/>
        </p:nvSpPr>
        <p:spPr>
          <a:xfrm>
            <a:off x="1520697" y="2629639"/>
            <a:ext cx="641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taking care of enrollment, you go directly to the Excellus website and input everyone’s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189B0-85FD-4FC6-A2D0-7AC8736416A1}"/>
              </a:ext>
            </a:extLst>
          </p:cNvPr>
          <p:cNvSpPr txBox="1"/>
          <p:nvPr/>
        </p:nvSpPr>
        <p:spPr>
          <a:xfrm>
            <a:off x="1520696" y="3519064"/>
            <a:ext cx="6412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requesting assistance from the Consortium, please go to our website </a:t>
            </a:r>
            <a:r>
              <a:rPr lang="en-US" dirty="0">
                <a:hlinkClick r:id="rId4" action="ppaction://hlinkfile"/>
              </a:rPr>
              <a:t>healthconsortium.net </a:t>
            </a:r>
            <a:r>
              <a:rPr lang="en-US" dirty="0"/>
              <a:t>&gt; Municipal Resources &gt; </a:t>
            </a:r>
            <a:r>
              <a:rPr lang="en-US" dirty="0">
                <a:hlinkClick r:id="rId5"/>
              </a:rPr>
              <a:t>Online Enrollment </a:t>
            </a:r>
            <a:r>
              <a:rPr lang="en-US" dirty="0"/>
              <a:t>and follow the instructions.</a:t>
            </a:r>
          </a:p>
        </p:txBody>
      </p:sp>
    </p:spTree>
    <p:extLst>
      <p:ext uri="{BB962C8B-B14F-4D97-AF65-F5344CB8AC3E}">
        <p14:creationId xmlns:p14="http://schemas.microsoft.com/office/powerpoint/2010/main" val="383243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5" grpId="0"/>
      <p:bldP spid="6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73" y="739501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i="1" dirty="0">
                <a:latin typeface="+mn-lt"/>
              </a:rPr>
              <a:t>COBRA tool kit: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90" y="1555321"/>
            <a:ext cx="8715247" cy="1743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/>
              <a:t>Who is eligible?</a:t>
            </a:r>
          </a:p>
          <a:p>
            <a:pPr marL="0" indent="0">
              <a:buNone/>
            </a:pPr>
            <a:r>
              <a:rPr lang="en-US" sz="1800" dirty="0"/>
              <a:t>Any individual who is covered under a group health insurance plan that has a “qualifying event” is entitled to continue insurance for him/herself and  eligible dependents, subject to the group contract’s terms and conditions and certain other limitations.</a:t>
            </a:r>
          </a:p>
          <a:p>
            <a:pPr marL="0"/>
            <a:endParaRPr lang="en-US" sz="2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6228ECE-AC25-42EB-AF25-5C2AFE7275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alphaModFix/>
          </a:blip>
          <a:srcRect l="2844" r="-7" b="-7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761D5E-58A4-41DD-9B1A-C228B0B6309C}"/>
              </a:ext>
            </a:extLst>
          </p:cNvPr>
          <p:cNvSpPr txBox="1"/>
          <p:nvPr/>
        </p:nvSpPr>
        <p:spPr>
          <a:xfrm>
            <a:off x="394086" y="3428998"/>
            <a:ext cx="857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employee or member electing coverage MUST pay up to 102% of the premium at the group rate for the benefits being continued under the group contract.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C5DF3F-A4A6-4600-9FAA-CA22F8673D52}"/>
              </a:ext>
            </a:extLst>
          </p:cNvPr>
          <p:cNvSpPr txBox="1">
            <a:spLocks/>
          </p:cNvSpPr>
          <p:nvPr/>
        </p:nvSpPr>
        <p:spPr>
          <a:xfrm>
            <a:off x="484765" y="4534920"/>
            <a:ext cx="8715247" cy="1743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Where can I find out more about New York State Law?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Contact the Department’s Consumer Assistance Unit at 1-800-342-3736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COBRA is a federal statute, the United States government is responsible for insuring compliance with its terms.  You and your employees can contact the U.S. Dept. of Labor for more information.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40837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94" y="466432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i="1" dirty="0"/>
              <a:t>Beneficiary audit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94" y="1129213"/>
            <a:ext cx="8715247" cy="1743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/>
            <a:endParaRPr lang="en-US" sz="2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6228ECE-AC25-42EB-AF25-5C2AFE7275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alphaModFix/>
          </a:blip>
          <a:srcRect l="2844" r="-7" b="-7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0271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94" y="466432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i="1" dirty="0"/>
              <a:t>Wellness Calendar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94" y="1129213"/>
            <a:ext cx="8715247" cy="1743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/>
            <a:endParaRPr lang="en-US" sz="2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6228ECE-AC25-42EB-AF25-5C2AFE7275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alphaModFix/>
          </a:blip>
          <a:srcRect l="2844" r="-7" b="-7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152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7" y="3158641"/>
            <a:ext cx="5722223" cy="92180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FDFFBF-E125-47CF-AAE0-ACC45013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http://HEALTHCONSORTIUM. NET/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518CACD-0A0E-47A2-8379-2AEDF12DBA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452" r="1452"/>
          <a:stretch>
            <a:fillRect/>
          </a:stretch>
        </p:blipFill>
        <p:spPr/>
      </p:pic>
      <p:sp>
        <p:nvSpPr>
          <p:cNvPr id="12" name="Subtitle 7">
            <a:extLst>
              <a:ext uri="{FF2B5EF4-FFF2-40B4-BE49-F238E27FC236}">
                <a16:creationId xmlns:a16="http://schemas.microsoft.com/office/drawing/2014/main" id="{EB0A970A-307A-4099-8656-165887E51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130" y="4484691"/>
            <a:ext cx="4540440" cy="503167"/>
          </a:xfrm>
        </p:spPr>
        <p:txBody>
          <a:bodyPr/>
          <a:lstStyle/>
          <a:p>
            <a:r>
              <a:rPr lang="en-US" dirty="0"/>
              <a:t>consortium@Tompkins-co.ORG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CE02F015-26FC-4082-9B49-6194BC11FA06}"/>
              </a:ext>
            </a:extLst>
          </p:cNvPr>
          <p:cNvSpPr txBox="1">
            <a:spLocks/>
          </p:cNvSpPr>
          <p:nvPr/>
        </p:nvSpPr>
        <p:spPr>
          <a:xfrm>
            <a:off x="6469776" y="1304647"/>
            <a:ext cx="5722223" cy="9218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cap="all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310</Words>
  <Application>Microsoft Office PowerPoint</Application>
  <PresentationFormat>Widescreen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Office Theme</vt:lpstr>
      <vt:lpstr>WELCOME</vt:lpstr>
      <vt:lpstr>PowerPoint Presentation</vt:lpstr>
      <vt:lpstr>PowerPoint Presentation</vt:lpstr>
      <vt:lpstr>PowerPoint Presentation</vt:lpstr>
      <vt:lpstr>Online &amp; consortium ENROLLMENT:  </vt:lpstr>
      <vt:lpstr>COBRA tool kit:  </vt:lpstr>
      <vt:lpstr>Beneficiary audit  </vt:lpstr>
      <vt:lpstr>Wellness Calendar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2020-05-18T19:46:51Z</dcterms:created>
  <dcterms:modified xsi:type="dcterms:W3CDTF">2020-10-08T19:37:54Z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